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8.xml" ContentType="application/vnd.openxmlformats-officedocument.presentationml.tags+xml"/>
  <Override PartName="/ppt/tags/tag3.xml" ContentType="application/vnd.openxmlformats-officedocument.presentationml.tags+xml"/>
  <Override PartName="/ppt/tags/tag9.xml" ContentType="application/vnd.openxmlformats-officedocument.presentationml.tag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6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ppt/tags/tag7.xml" ContentType="application/vnd.openxmlformats-officedocument.presentationml.tags+xml"/>
  <Override PartName="/docProps/app.xml" ContentType="application/vnd.openxmlformats-officedocument.extended-propertie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ppt/tags/tag1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8" r:id="rId2"/>
    <p:sldId id="368" r:id="rId3"/>
    <p:sldId id="357" r:id="rId4"/>
    <p:sldId id="358" r:id="rId5"/>
    <p:sldId id="360" r:id="rId6"/>
    <p:sldId id="364" r:id="rId7"/>
    <p:sldId id="361" r:id="rId8"/>
    <p:sldId id="362" r:id="rId9"/>
    <p:sldId id="363" r:id="rId10"/>
    <p:sldId id="369" r:id="rId11"/>
    <p:sldId id="366" r:id="rId12"/>
    <p:sldId id="367" r:id="rId13"/>
    <p:sldId id="356" r:id="rId14"/>
    <p:sldId id="354" r:id="rId15"/>
    <p:sldId id="35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ltmann, H (Hugo)" initials="WH(" lastIdx="1" clrIdx="0">
    <p:extLst>
      <p:ext uri="{19B8F6BF-5375-455C-9EA6-DF929625EA0E}">
        <p15:presenceInfo xmlns:p15="http://schemas.microsoft.com/office/powerpoint/2012/main" userId="S::h.waltmann@ctstorkcollege.nl::e96f6c3a-027b-44b9-93e7-dcb4aec988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5765"/>
    <a:srgbClr val="E23F39"/>
    <a:srgbClr val="793AA3"/>
    <a:srgbClr val="0FA7A8"/>
    <a:srgbClr val="3BADB0"/>
    <a:srgbClr val="0CA69E"/>
    <a:srgbClr val="FFCA55"/>
    <a:srgbClr val="E24444"/>
    <a:srgbClr val="4DBA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Stijl, licht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ijl, licht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ijl, licht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ijl, licht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74" autoAdjust="0"/>
    <p:restoredTop sz="94661"/>
  </p:normalViewPr>
  <p:slideViewPr>
    <p:cSldViewPr snapToGrid="0" snapToObjects="1">
      <p:cViewPr>
        <p:scale>
          <a:sx n="100" d="100"/>
          <a:sy n="100" d="100"/>
        </p:scale>
        <p:origin x="-2136" y="-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D6050-D7D3-439B-80FB-7A5A47D6998C}" type="datetimeFigureOut">
              <a:rPr lang="nl-NL" smtClean="0"/>
              <a:t>24-11-2021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2BD9E-E7B3-4123-BBE1-F115FB7640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168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1FFD674-03B8-534E-ADFB-7D3EBEA147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C235D1-B9E0-C044-9EB4-19E72122AA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660849"/>
            <a:ext cx="7172131" cy="1849114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5367EF-F58F-7848-8802-8DFE4745A7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7172131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FFCA5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FB6B9B-A54E-2B48-9E25-F6C8E0B52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F82F-D094-EB4A-944F-7A3ED37D75BC}" type="datetimeFigureOut">
              <a:rPr lang="en-US" smtClean="0"/>
              <a:t>11/24/2021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E3969-2C48-4E43-812A-D99298344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5908F-FF4E-4047-BC30-DCB537CE9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61F0E-9A44-BF41-A567-D0284D7CDF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449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05EA7-119D-4C48-9E73-DEA6E582E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8EFEE7-84DE-3541-89A3-E1BD716E5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763A94-3835-4C4B-8EA4-35172DABF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F82F-D094-EB4A-944F-7A3ED37D75BC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8CB0B5-05EC-5E42-BE6D-29F7C5E88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2918C-2CFE-8D41-A7C0-0D26653A7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61F0E-9A44-BF41-A567-D0284D7CDF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533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5E45AB5-AAB5-0E4D-AC54-E6919E7460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21290" y="0"/>
            <a:ext cx="10316547" cy="68745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06EA761-0658-5D4A-9C2E-60A86EB10B7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76073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C235D1-B9E0-C044-9EB4-19E72122AA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660849"/>
            <a:ext cx="6010469" cy="1804664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5367EF-F58F-7848-8802-8DFE4745A7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5086739" cy="1524324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4DBAA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FB6B9B-A54E-2B48-9E25-F6C8E0B52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F82F-D094-EB4A-944F-7A3ED37D75BC}" type="datetimeFigureOut">
              <a:rPr lang="en-US" smtClean="0"/>
              <a:t>11/24/2021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E3969-2C48-4E43-812A-D99298344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5908F-FF4E-4047-BC30-DCB537CE9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61F0E-9A44-BF41-A567-D0284D7CDF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081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82DE16B-2467-C544-9B12-D5A04870EAD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35680A-534A-984D-ACC6-D01FB478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818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3481A6-2472-D146-B699-CCF0B6051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758686"/>
            <a:ext cx="10515600" cy="3222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E3BBE2-1330-5245-98C2-B60B403B7C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793AA3"/>
                </a:solidFill>
              </a:defRPr>
            </a:lvl1pPr>
          </a:lstStyle>
          <a:p>
            <a:fld id="{22E1F82F-D094-EB4A-944F-7A3ED37D75BC}" type="datetimeFigureOut">
              <a:rPr lang="en-US" smtClean="0"/>
              <a:pPr/>
              <a:t>11/24/2021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3659E-76F6-4340-8E1F-D7C6931EBD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0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793AA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8BD7B9-17F4-B145-ADB2-E07AB0EC29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93AA3"/>
                </a:solidFill>
              </a:defRPr>
            </a:lvl1pPr>
          </a:lstStyle>
          <a:p>
            <a:fld id="{C5761F0E-9A44-BF41-A567-D0284D7CDF8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03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793AA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4957D-ACBB-244B-A0F7-746265A80F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673" y="1731782"/>
            <a:ext cx="14073206" cy="2292755"/>
          </a:xfrm>
        </p:spPr>
        <p:txBody>
          <a:bodyPr>
            <a:noAutofit/>
          </a:bodyPr>
          <a:lstStyle/>
          <a:p>
            <a:r>
              <a:rPr lang="en-US" sz="9600" dirty="0"/>
              <a:t>WISKUNDE</a:t>
            </a:r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D4AA781E-52CC-4167-B0BA-658951323F29}"/>
              </a:ext>
            </a:extLst>
          </p:cNvPr>
          <p:cNvGrpSpPr>
            <a:grpSpLocks noChangeAspect="1"/>
          </p:cNvGrpSpPr>
          <p:nvPr/>
        </p:nvGrpSpPr>
        <p:grpSpPr>
          <a:xfrm>
            <a:off x="2810902" y="502026"/>
            <a:ext cx="7564108" cy="6457682"/>
            <a:chOff x="1668759" y="2146880"/>
            <a:chExt cx="5303772" cy="4381211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3F647BFE-FA5D-42C3-8B52-EE8EAC0BD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8759" y="2146880"/>
              <a:ext cx="5182049" cy="4194412"/>
            </a:xfrm>
            <a:prstGeom prst="rect">
              <a:avLst/>
            </a:prstGeom>
          </p:spPr>
        </p:pic>
        <p:sp>
          <p:nvSpPr>
            <p:cNvPr id="5" name="Tekstvak 4">
              <a:extLst>
                <a:ext uri="{FF2B5EF4-FFF2-40B4-BE49-F238E27FC236}">
                  <a16:creationId xmlns:a16="http://schemas.microsoft.com/office/drawing/2014/main" id="{5C022AC7-9289-4F97-B750-EAB1FBE1A079}"/>
                </a:ext>
              </a:extLst>
            </p:cNvPr>
            <p:cNvSpPr txBox="1"/>
            <p:nvPr/>
          </p:nvSpPr>
          <p:spPr>
            <a:xfrm>
              <a:off x="4900284" y="5372710"/>
              <a:ext cx="2072247" cy="11553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200" b="1" dirty="0">
                  <a:solidFill>
                    <a:srgbClr val="405765"/>
                  </a:solidFill>
                </a:rPr>
                <a:t>Social Media</a:t>
              </a:r>
            </a:p>
            <a:p>
              <a:r>
                <a:rPr lang="nl-NL" sz="3200" b="1" dirty="0">
                  <a:solidFill>
                    <a:srgbClr val="405765"/>
                  </a:solidFill>
                </a:rPr>
                <a:t>#AWESOME</a:t>
              </a:r>
            </a:p>
            <a:p>
              <a:endParaRPr lang="nl-NL" sz="3200" b="1" dirty="0">
                <a:solidFill>
                  <a:srgbClr val="405765"/>
                </a:solidFill>
              </a:endParaRPr>
            </a:p>
          </p:txBody>
        </p:sp>
      </p:grpSp>
      <p:sp>
        <p:nvSpPr>
          <p:cNvPr id="17" name="Subtitle 2">
            <a:extLst>
              <a:ext uri="{FF2B5EF4-FFF2-40B4-BE49-F238E27FC236}">
                <a16:creationId xmlns:a16="http://schemas.microsoft.com/office/drawing/2014/main" id="{A685B5AE-5A97-44EE-BC9C-2F96ED74B9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8800" y="5126218"/>
            <a:ext cx="5366139" cy="1524324"/>
          </a:xfrm>
        </p:spPr>
        <p:txBody>
          <a:bodyPr/>
          <a:lstStyle/>
          <a:p>
            <a:r>
              <a:rPr lang="en-US" dirty="0"/>
              <a:t>H. Waltmann</a:t>
            </a:r>
          </a:p>
          <a:p>
            <a:r>
              <a:rPr lang="en-US" dirty="0"/>
              <a:t>WALH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58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23"/>
    </mc:Choice>
    <mc:Fallback xmlns="">
      <p:transition spd="slow" advTm="127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689262E4-04DB-4508-B983-60DF73998B72}"/>
              </a:ext>
            </a:extLst>
          </p:cNvPr>
          <p:cNvSpPr/>
          <p:nvPr/>
        </p:nvSpPr>
        <p:spPr>
          <a:xfrm>
            <a:off x="10446026" y="0"/>
            <a:ext cx="1745974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45A0EE-C4C8-4AE1-B3C6-1261368AC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4A97DDF-D759-4A12-BC4A-058901231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29" y="640080"/>
            <a:ext cx="4225290" cy="55788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beoordelingsformulier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FBEB792-F69B-41ED-990D-F599437374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37" t="-2153"/>
          <a:stretch/>
        </p:blipFill>
        <p:spPr>
          <a:xfrm>
            <a:off x="5589070" y="330200"/>
            <a:ext cx="6490578" cy="6088349"/>
          </a:xfrm>
          <a:prstGeom prst="rect">
            <a:avLst/>
          </a:prstGeom>
        </p:spPr>
      </p:pic>
      <p:sp>
        <p:nvSpPr>
          <p:cNvPr id="15" name="Rechthoek 14">
            <a:extLst>
              <a:ext uri="{FF2B5EF4-FFF2-40B4-BE49-F238E27FC236}">
                <a16:creationId xmlns:a16="http://schemas.microsoft.com/office/drawing/2014/main" id="{FD17A825-2434-4D9A-A36F-2604D908D9FB}"/>
              </a:ext>
            </a:extLst>
          </p:cNvPr>
          <p:cNvSpPr/>
          <p:nvPr/>
        </p:nvSpPr>
        <p:spPr>
          <a:xfrm>
            <a:off x="5601770" y="439451"/>
            <a:ext cx="893339" cy="5979098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aseline="-25000" dirty="0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FBDFF166-D7F3-4C4B-AFF6-DD433A0EA51F}"/>
              </a:ext>
            </a:extLst>
          </p:cNvPr>
          <p:cNvSpPr/>
          <p:nvPr/>
        </p:nvSpPr>
        <p:spPr>
          <a:xfrm>
            <a:off x="5589070" y="439451"/>
            <a:ext cx="6385146" cy="55933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aseline="-25000" dirty="0"/>
          </a:p>
        </p:txBody>
      </p:sp>
    </p:spTree>
    <p:extLst>
      <p:ext uri="{BB962C8B-B14F-4D97-AF65-F5344CB8AC3E}">
        <p14:creationId xmlns:p14="http://schemas.microsoft.com/office/powerpoint/2010/main" val="283264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7" grpId="0" animBg="1"/>
      <p:bldP spid="1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845A0EE-C4C8-4AE1-B3C6-1261368AC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4A97DDF-D759-4A12-BC4A-058901231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29" y="640080"/>
            <a:ext cx="4225290" cy="55788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beoordelingsformulier</a:t>
            </a:r>
            <a:endParaRPr lang="en-US" sz="3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C23BEDD-CFC5-454B-A366-AA4FFA96F4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11"/>
          <a:stretch/>
        </p:blipFill>
        <p:spPr bwMode="auto">
          <a:xfrm>
            <a:off x="5929280" y="1607235"/>
            <a:ext cx="5830920" cy="4082365"/>
          </a:xfrm>
          <a:prstGeom prst="rect">
            <a:avLst/>
          </a:prstGeom>
          <a:noFill/>
        </p:spPr>
      </p:pic>
      <p:sp>
        <p:nvSpPr>
          <p:cNvPr id="23" name="Rechthoek 22">
            <a:extLst>
              <a:ext uri="{FF2B5EF4-FFF2-40B4-BE49-F238E27FC236}">
                <a16:creationId xmlns:a16="http://schemas.microsoft.com/office/drawing/2014/main" id="{B4955FEC-F192-4DDB-BF06-7C019DAFC1A2}"/>
              </a:ext>
            </a:extLst>
          </p:cNvPr>
          <p:cNvSpPr/>
          <p:nvPr/>
        </p:nvSpPr>
        <p:spPr>
          <a:xfrm>
            <a:off x="5909552" y="1607235"/>
            <a:ext cx="5830920" cy="856849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aseline="-25000" dirty="0"/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D9214DEA-2A7C-432E-80E2-5B6A1734C2C8}"/>
              </a:ext>
            </a:extLst>
          </p:cNvPr>
          <p:cNvSpPr/>
          <p:nvPr/>
        </p:nvSpPr>
        <p:spPr>
          <a:xfrm>
            <a:off x="5929280" y="4701172"/>
            <a:ext cx="5822453" cy="264527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aseline="-25000" dirty="0"/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9535CE48-F3C7-4A50-A128-E6E28B0DDB15}"/>
              </a:ext>
            </a:extLst>
          </p:cNvPr>
          <p:cNvSpPr/>
          <p:nvPr/>
        </p:nvSpPr>
        <p:spPr>
          <a:xfrm>
            <a:off x="5929280" y="5214710"/>
            <a:ext cx="4047840" cy="264527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aseline="-25000" dirty="0"/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24707F81-8813-4D17-9E20-F027334AAE1E}"/>
              </a:ext>
            </a:extLst>
          </p:cNvPr>
          <p:cNvSpPr/>
          <p:nvPr/>
        </p:nvSpPr>
        <p:spPr>
          <a:xfrm>
            <a:off x="5929281" y="3149601"/>
            <a:ext cx="5822452" cy="1551572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aseline="-25000" dirty="0"/>
          </a:p>
        </p:txBody>
      </p:sp>
    </p:spTree>
    <p:extLst>
      <p:ext uri="{BB962C8B-B14F-4D97-AF65-F5344CB8AC3E}">
        <p14:creationId xmlns:p14="http://schemas.microsoft.com/office/powerpoint/2010/main" val="414580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D99D29-EB4E-4E6F-B72C-88B7EA51B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nl-NL" sz="2400" b="0" dirty="0">
                <a:effectLst/>
              </a:rPr>
              <a:t>Uiterlijk vrijdag 3 december om 12:00 moet de vlog ge-upload zijn.</a:t>
            </a:r>
          </a:p>
        </p:txBody>
      </p:sp>
      <p:sp>
        <p:nvSpPr>
          <p:cNvPr id="22" name="Titel 1">
            <a:extLst>
              <a:ext uri="{FF2B5EF4-FFF2-40B4-BE49-F238E27FC236}">
                <a16:creationId xmlns:a16="http://schemas.microsoft.com/office/drawing/2014/main" id="{0BBF8F37-414F-426F-8EBD-58A9BA8DA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nl-NL" sz="4000" b="1" dirty="0">
                <a:solidFill>
                  <a:srgbClr val="FFFFFF"/>
                </a:solidFill>
              </a:rPr>
              <a:t>Aanpak - 7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382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264"/>
    </mc:Choice>
    <mc:Fallback xmlns="">
      <p:transition spd="slow" advTm="32264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3">
            <a:extLst>
              <a:ext uri="{FF2B5EF4-FFF2-40B4-BE49-F238E27FC236}">
                <a16:creationId xmlns:a16="http://schemas.microsoft.com/office/drawing/2014/main" id="{0ADD3505-D816-4666-AAAA-42EC992FAF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 6">
            <a:extLst>
              <a:ext uri="{FF2B5EF4-FFF2-40B4-BE49-F238E27FC236}">
                <a16:creationId xmlns:a16="http://schemas.microsoft.com/office/drawing/2014/main" id="{B4269A41-C387-4555-A18D-F1B4E366C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7747" y="4208147"/>
            <a:ext cx="339126" cy="212183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7">
            <a:extLst>
              <a:ext uri="{FF2B5EF4-FFF2-40B4-BE49-F238E27FC236}">
                <a16:creationId xmlns:a16="http://schemas.microsoft.com/office/drawing/2014/main" id="{911C1882-1ABB-473F-836B-DE0066ABA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8739" y="4098333"/>
            <a:ext cx="201857" cy="20558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8">
            <a:extLst>
              <a:ext uri="{FF2B5EF4-FFF2-40B4-BE49-F238E27FC236}">
                <a16:creationId xmlns:a16="http://schemas.microsoft.com/office/drawing/2014/main" id="{336533B6-75CC-4F87-B044-A8241FBF7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048" y="4098334"/>
            <a:ext cx="8933019" cy="1960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B2291F90-E310-409B-9538-B8C5011EB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342" y="4267831"/>
            <a:ext cx="7970903" cy="107158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Nog</a:t>
            </a:r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even </a:t>
            </a:r>
            <a:r>
              <a:rPr lang="en-US" sz="48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samenvattend</a:t>
            </a:r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…</a:t>
            </a:r>
          </a:p>
        </p:txBody>
      </p:sp>
      <p:sp>
        <p:nvSpPr>
          <p:cNvPr id="28" name="Rectangle 8">
            <a:extLst>
              <a:ext uri="{FF2B5EF4-FFF2-40B4-BE49-F238E27FC236}">
                <a16:creationId xmlns:a16="http://schemas.microsoft.com/office/drawing/2014/main" id="{77EAB586-FBDB-4496-82AC-22F185637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067800" y="4377267"/>
            <a:ext cx="3121152" cy="195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5DDFE64F-B29E-4F40-9D76-68A257211A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079429"/>
              </p:ext>
            </p:extLst>
          </p:nvPr>
        </p:nvGraphicFramePr>
        <p:xfrm>
          <a:off x="795343" y="633047"/>
          <a:ext cx="8135255" cy="3111175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424747">
                  <a:extLst>
                    <a:ext uri="{9D8B030D-6E8A-4147-A177-3AD203B41FA5}">
                      <a16:colId xmlns:a16="http://schemas.microsoft.com/office/drawing/2014/main" val="2049259769"/>
                    </a:ext>
                  </a:extLst>
                </a:gridCol>
                <a:gridCol w="7710508">
                  <a:extLst>
                    <a:ext uri="{9D8B030D-6E8A-4147-A177-3AD203B41FA5}">
                      <a16:colId xmlns:a16="http://schemas.microsoft.com/office/drawing/2014/main" val="2105485187"/>
                    </a:ext>
                  </a:extLst>
                </a:gridCol>
              </a:tblGrid>
              <a:tr h="337550">
                <a:tc>
                  <a:txBody>
                    <a:bodyPr/>
                    <a:lstStyle/>
                    <a:p>
                      <a:pPr marL="6350" indent="-6350">
                        <a:lnSpc>
                          <a:spcPct val="108000"/>
                        </a:lnSpc>
                        <a:spcAft>
                          <a:spcPts val="800"/>
                        </a:spcAft>
                      </a:pPr>
                      <a:r>
                        <a:rPr lang="nl-NL" sz="2000" b="0">
                          <a:effectLst/>
                        </a:rPr>
                        <a:t>1</a:t>
                      </a:r>
                      <a:endParaRPr lang="nl-NL" sz="20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55" marR="57555" marT="0" marB="0"/>
                </a:tc>
                <a:tc>
                  <a:txBody>
                    <a:bodyPr/>
                    <a:lstStyle/>
                    <a:p>
                      <a:pPr marL="6350" indent="-6350">
                        <a:lnSpc>
                          <a:spcPct val="108000"/>
                        </a:lnSpc>
                        <a:spcAft>
                          <a:spcPts val="800"/>
                        </a:spcAft>
                      </a:pPr>
                      <a:r>
                        <a:rPr lang="nl-NL" sz="2000" b="0">
                          <a:effectLst/>
                        </a:rPr>
                        <a:t>Neem de theorie door van jouw gekozen paragraaf/onderwerp.</a:t>
                      </a:r>
                      <a:endParaRPr lang="nl-NL" sz="20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55" marR="57555" marT="0" marB="0"/>
                </a:tc>
                <a:extLst>
                  <a:ext uri="{0D108BD9-81ED-4DB2-BD59-A6C34878D82A}">
                    <a16:rowId xmlns:a16="http://schemas.microsoft.com/office/drawing/2014/main" val="1126578589"/>
                  </a:ext>
                </a:extLst>
              </a:tr>
              <a:tr h="754346">
                <a:tc>
                  <a:txBody>
                    <a:bodyPr/>
                    <a:lstStyle/>
                    <a:p>
                      <a:pPr marL="6350" indent="-6350">
                        <a:lnSpc>
                          <a:spcPct val="108000"/>
                        </a:lnSpc>
                        <a:spcAft>
                          <a:spcPts val="800"/>
                        </a:spcAft>
                      </a:pPr>
                      <a:r>
                        <a:rPr lang="nl-NL" sz="2000" b="0">
                          <a:effectLst/>
                        </a:rPr>
                        <a:t>2</a:t>
                      </a:r>
                      <a:endParaRPr lang="nl-NL" sz="20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55" marR="57555" marT="0" marB="0"/>
                </a:tc>
                <a:tc>
                  <a:txBody>
                    <a:bodyPr/>
                    <a:lstStyle/>
                    <a:p>
                      <a:pPr marL="6350" indent="-6350">
                        <a:lnSpc>
                          <a:spcPct val="108000"/>
                        </a:lnSpc>
                        <a:spcAft>
                          <a:spcPts val="800"/>
                        </a:spcAft>
                      </a:pPr>
                      <a:r>
                        <a:rPr lang="nl-NL" sz="2000" b="0">
                          <a:effectLst/>
                        </a:rPr>
                        <a:t>Zoek aanvullende informatie en passende voorbeelden.</a:t>
                      </a:r>
                    </a:p>
                    <a:p>
                      <a:pPr marL="6350" indent="-6350">
                        <a:lnSpc>
                          <a:spcPct val="108000"/>
                        </a:lnSpc>
                        <a:spcAft>
                          <a:spcPts val="800"/>
                        </a:spcAft>
                      </a:pPr>
                      <a:r>
                        <a:rPr lang="nl-NL" sz="2000" b="0">
                          <a:effectLst/>
                        </a:rPr>
                        <a:t>(leerwerkboek, YouTube, Google)</a:t>
                      </a:r>
                      <a:endParaRPr lang="nl-NL" sz="20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55" marR="57555" marT="0" marB="0"/>
                </a:tc>
                <a:extLst>
                  <a:ext uri="{0D108BD9-81ED-4DB2-BD59-A6C34878D82A}">
                    <a16:rowId xmlns:a16="http://schemas.microsoft.com/office/drawing/2014/main" val="843079852"/>
                  </a:ext>
                </a:extLst>
              </a:tr>
              <a:tr h="337550">
                <a:tc>
                  <a:txBody>
                    <a:bodyPr/>
                    <a:lstStyle/>
                    <a:p>
                      <a:pPr marL="6350" indent="-6350">
                        <a:lnSpc>
                          <a:spcPct val="108000"/>
                        </a:lnSpc>
                        <a:spcAft>
                          <a:spcPts val="800"/>
                        </a:spcAft>
                      </a:pPr>
                      <a:r>
                        <a:rPr lang="nl-NL" sz="2000" b="0">
                          <a:effectLst/>
                        </a:rPr>
                        <a:t>3</a:t>
                      </a:r>
                      <a:endParaRPr lang="nl-NL" sz="20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55" marR="57555" marT="0" marB="0"/>
                </a:tc>
                <a:tc>
                  <a:txBody>
                    <a:bodyPr/>
                    <a:lstStyle/>
                    <a:p>
                      <a:pPr marL="6350" indent="-6350">
                        <a:lnSpc>
                          <a:spcPct val="108000"/>
                        </a:lnSpc>
                        <a:spcAft>
                          <a:spcPts val="800"/>
                        </a:spcAft>
                      </a:pPr>
                      <a:r>
                        <a:rPr lang="nl-NL" sz="2000" b="0" dirty="0">
                          <a:effectLst/>
                        </a:rPr>
                        <a:t>Maak een plan van aanpak. (maak hierbij gebruik van </a:t>
                      </a:r>
                      <a:r>
                        <a:rPr lang="nl-NL" sz="2000" b="1" i="1" dirty="0">
                          <a:effectLst/>
                        </a:rPr>
                        <a:t>bijlage 1</a:t>
                      </a:r>
                      <a:r>
                        <a:rPr lang="nl-NL" sz="2000" b="0" dirty="0">
                          <a:effectLst/>
                        </a:rPr>
                        <a:t>)</a:t>
                      </a:r>
                      <a:endParaRPr lang="nl-NL" sz="2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55" marR="57555" marT="0" marB="0"/>
                </a:tc>
                <a:extLst>
                  <a:ext uri="{0D108BD9-81ED-4DB2-BD59-A6C34878D82A}">
                    <a16:rowId xmlns:a16="http://schemas.microsoft.com/office/drawing/2014/main" val="429984901"/>
                  </a:ext>
                </a:extLst>
              </a:tr>
              <a:tr h="337550">
                <a:tc>
                  <a:txBody>
                    <a:bodyPr/>
                    <a:lstStyle/>
                    <a:p>
                      <a:pPr marL="6350" indent="-6350">
                        <a:lnSpc>
                          <a:spcPct val="108000"/>
                        </a:lnSpc>
                        <a:spcAft>
                          <a:spcPts val="800"/>
                        </a:spcAft>
                      </a:pPr>
                      <a:r>
                        <a:rPr lang="nl-NL" sz="2000" b="0">
                          <a:effectLst/>
                        </a:rPr>
                        <a:t>4</a:t>
                      </a:r>
                      <a:endParaRPr lang="nl-NL" sz="20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55" marR="57555" marT="0" marB="0"/>
                </a:tc>
                <a:tc>
                  <a:txBody>
                    <a:bodyPr/>
                    <a:lstStyle/>
                    <a:p>
                      <a:pPr marL="6350" indent="-6350">
                        <a:lnSpc>
                          <a:spcPct val="108000"/>
                        </a:lnSpc>
                        <a:spcAft>
                          <a:spcPts val="800"/>
                        </a:spcAft>
                      </a:pPr>
                      <a:r>
                        <a:rPr lang="nl-NL" sz="2000" b="0" dirty="0">
                          <a:effectLst/>
                        </a:rPr>
                        <a:t>Laat deze goedkeuren door de docent die aanwezig is.</a:t>
                      </a:r>
                      <a:endParaRPr lang="nl-NL" sz="2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55" marR="57555" marT="0" marB="0"/>
                </a:tc>
                <a:extLst>
                  <a:ext uri="{0D108BD9-81ED-4DB2-BD59-A6C34878D82A}">
                    <a16:rowId xmlns:a16="http://schemas.microsoft.com/office/drawing/2014/main" val="1840467598"/>
                  </a:ext>
                </a:extLst>
              </a:tr>
              <a:tr h="337550">
                <a:tc>
                  <a:txBody>
                    <a:bodyPr/>
                    <a:lstStyle/>
                    <a:p>
                      <a:pPr marL="6350" indent="-6350">
                        <a:lnSpc>
                          <a:spcPct val="108000"/>
                        </a:lnSpc>
                        <a:spcAft>
                          <a:spcPts val="800"/>
                        </a:spcAft>
                      </a:pPr>
                      <a:r>
                        <a:rPr lang="nl-NL" sz="2000" b="0">
                          <a:effectLst/>
                        </a:rPr>
                        <a:t>5</a:t>
                      </a:r>
                      <a:endParaRPr lang="nl-NL" sz="20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55" marR="57555" marT="0" marB="0"/>
                </a:tc>
                <a:tc>
                  <a:txBody>
                    <a:bodyPr/>
                    <a:lstStyle/>
                    <a:p>
                      <a:pPr marL="6350" indent="-6350">
                        <a:lnSpc>
                          <a:spcPct val="108000"/>
                        </a:lnSpc>
                        <a:spcAft>
                          <a:spcPts val="800"/>
                        </a:spcAft>
                      </a:pPr>
                      <a:r>
                        <a:rPr lang="nl-NL" sz="2000" b="0">
                          <a:effectLst/>
                        </a:rPr>
                        <a:t>Voer de taakverdeling uit/maak de vlog.</a:t>
                      </a:r>
                      <a:endParaRPr lang="nl-NL" sz="20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55" marR="57555" marT="0" marB="0"/>
                </a:tc>
                <a:extLst>
                  <a:ext uri="{0D108BD9-81ED-4DB2-BD59-A6C34878D82A}">
                    <a16:rowId xmlns:a16="http://schemas.microsoft.com/office/drawing/2014/main" val="3491197183"/>
                  </a:ext>
                </a:extLst>
              </a:tr>
              <a:tr h="669079">
                <a:tc>
                  <a:txBody>
                    <a:bodyPr/>
                    <a:lstStyle/>
                    <a:p>
                      <a:pPr marL="6350" indent="-6350">
                        <a:lnSpc>
                          <a:spcPct val="108000"/>
                        </a:lnSpc>
                        <a:spcAft>
                          <a:spcPts val="800"/>
                        </a:spcAft>
                      </a:pPr>
                      <a:r>
                        <a:rPr lang="nl-NL" sz="2000" b="0">
                          <a:effectLst/>
                        </a:rPr>
                        <a:t>6</a:t>
                      </a:r>
                      <a:endParaRPr lang="nl-NL" sz="20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55" marR="57555" marT="0" marB="0"/>
                </a:tc>
                <a:tc>
                  <a:txBody>
                    <a:bodyPr/>
                    <a:lstStyle/>
                    <a:p>
                      <a:pPr marL="6350" indent="-6350">
                        <a:lnSpc>
                          <a:spcPct val="108000"/>
                        </a:lnSpc>
                        <a:spcAft>
                          <a:spcPts val="800"/>
                        </a:spcAft>
                      </a:pPr>
                      <a:r>
                        <a:rPr lang="nl-NL" sz="2000" b="0">
                          <a:effectLst/>
                        </a:rPr>
                        <a:t>Controleer aan de hand van het beoordelingsformulier of jullie vlog aan de norm voldoet.</a:t>
                      </a:r>
                      <a:endParaRPr lang="nl-NL" sz="20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55" marR="57555" marT="0" marB="0"/>
                </a:tc>
                <a:extLst>
                  <a:ext uri="{0D108BD9-81ED-4DB2-BD59-A6C34878D82A}">
                    <a16:rowId xmlns:a16="http://schemas.microsoft.com/office/drawing/2014/main" val="4235999486"/>
                  </a:ext>
                </a:extLst>
              </a:tr>
              <a:tr h="337550">
                <a:tc>
                  <a:txBody>
                    <a:bodyPr/>
                    <a:lstStyle/>
                    <a:p>
                      <a:pPr marL="6350" indent="-6350">
                        <a:lnSpc>
                          <a:spcPct val="108000"/>
                        </a:lnSpc>
                        <a:spcAft>
                          <a:spcPts val="800"/>
                        </a:spcAft>
                      </a:pPr>
                      <a:r>
                        <a:rPr lang="nl-NL" sz="2000" b="0">
                          <a:effectLst/>
                        </a:rPr>
                        <a:t>7</a:t>
                      </a:r>
                      <a:endParaRPr lang="nl-NL" sz="20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55" marR="57555" marT="0" marB="0"/>
                </a:tc>
                <a:tc>
                  <a:txBody>
                    <a:bodyPr/>
                    <a:lstStyle/>
                    <a:p>
                      <a:pPr marL="6350" indent="-6350">
                        <a:lnSpc>
                          <a:spcPct val="108000"/>
                        </a:lnSpc>
                        <a:spcAft>
                          <a:spcPts val="800"/>
                        </a:spcAft>
                      </a:pPr>
                      <a:r>
                        <a:rPr lang="nl-NL" sz="2000" b="0" dirty="0">
                          <a:effectLst/>
                        </a:rPr>
                        <a:t>Uiterlijk vrijdag 3 december om 12:00 moet de vlog ge-upload zijn.</a:t>
                      </a:r>
                      <a:endParaRPr lang="nl-NL" sz="2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55" marR="57555" marT="0" marB="0"/>
                </a:tc>
                <a:extLst>
                  <a:ext uri="{0D108BD9-81ED-4DB2-BD59-A6C34878D82A}">
                    <a16:rowId xmlns:a16="http://schemas.microsoft.com/office/drawing/2014/main" val="3964503033"/>
                  </a:ext>
                </a:extLst>
              </a:tr>
            </a:tbl>
          </a:graphicData>
        </a:graphic>
      </p:graphicFrame>
      <p:sp>
        <p:nvSpPr>
          <p:cNvPr id="21" name="Rechthoek 20">
            <a:extLst>
              <a:ext uri="{FF2B5EF4-FFF2-40B4-BE49-F238E27FC236}">
                <a16:creationId xmlns:a16="http://schemas.microsoft.com/office/drawing/2014/main" id="{51017CEF-593A-46CC-B824-5549D6C60246}"/>
              </a:ext>
            </a:extLst>
          </p:cNvPr>
          <p:cNvSpPr/>
          <p:nvPr/>
        </p:nvSpPr>
        <p:spPr>
          <a:xfrm>
            <a:off x="786875" y="969433"/>
            <a:ext cx="8143723" cy="749300"/>
          </a:xfrm>
          <a:prstGeom prst="rect">
            <a:avLst/>
          </a:prstGeom>
          <a:solidFill>
            <a:srgbClr val="FFFF00">
              <a:alpha val="1000"/>
            </a:srgbClr>
          </a:solidFill>
          <a:ln w="38100">
            <a:solidFill>
              <a:srgbClr val="FF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aseline="-25000" dirty="0"/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5407A31D-CE59-4987-BCC3-C5A119C10F59}"/>
              </a:ext>
            </a:extLst>
          </p:cNvPr>
          <p:cNvSpPr/>
          <p:nvPr/>
        </p:nvSpPr>
        <p:spPr>
          <a:xfrm>
            <a:off x="786876" y="628812"/>
            <a:ext cx="8147574" cy="357554"/>
          </a:xfrm>
          <a:prstGeom prst="rect">
            <a:avLst/>
          </a:prstGeom>
          <a:solidFill>
            <a:srgbClr val="FFFF00">
              <a:alpha val="1000"/>
            </a:srgbClr>
          </a:solidFill>
          <a:ln w="38100">
            <a:solidFill>
              <a:srgbClr val="FF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aseline="-25000" dirty="0"/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271F0020-6BB5-4ADD-B374-614FD2617437}"/>
              </a:ext>
            </a:extLst>
          </p:cNvPr>
          <p:cNvSpPr/>
          <p:nvPr/>
        </p:nvSpPr>
        <p:spPr>
          <a:xfrm>
            <a:off x="787377" y="2075400"/>
            <a:ext cx="8143094" cy="306092"/>
          </a:xfrm>
          <a:prstGeom prst="rect">
            <a:avLst/>
          </a:prstGeom>
          <a:solidFill>
            <a:srgbClr val="FFFF00">
              <a:alpha val="1000"/>
            </a:srgbClr>
          </a:solidFill>
          <a:ln w="38100">
            <a:solidFill>
              <a:srgbClr val="FF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aseline="-25000" dirty="0"/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C69A43C1-0687-48A3-8FAB-7D4D377A71A8}"/>
              </a:ext>
            </a:extLst>
          </p:cNvPr>
          <p:cNvSpPr/>
          <p:nvPr/>
        </p:nvSpPr>
        <p:spPr>
          <a:xfrm>
            <a:off x="783025" y="1735248"/>
            <a:ext cx="8143722" cy="354112"/>
          </a:xfrm>
          <a:prstGeom prst="rect">
            <a:avLst/>
          </a:prstGeom>
          <a:solidFill>
            <a:srgbClr val="FFFF00">
              <a:alpha val="1000"/>
            </a:srgbClr>
          </a:solidFill>
          <a:ln w="38100">
            <a:solidFill>
              <a:srgbClr val="FF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aseline="-25000" dirty="0"/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4469EEAF-E6C1-4E41-8090-125E90F2D68E}"/>
              </a:ext>
            </a:extLst>
          </p:cNvPr>
          <p:cNvSpPr/>
          <p:nvPr/>
        </p:nvSpPr>
        <p:spPr>
          <a:xfrm>
            <a:off x="786876" y="2741517"/>
            <a:ext cx="8143723" cy="660205"/>
          </a:xfrm>
          <a:prstGeom prst="rect">
            <a:avLst/>
          </a:prstGeom>
          <a:solidFill>
            <a:srgbClr val="FFFF00">
              <a:alpha val="1000"/>
            </a:srgbClr>
          </a:solidFill>
          <a:ln w="38100">
            <a:solidFill>
              <a:srgbClr val="FF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aseline="-25000" dirty="0"/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E38BE51C-A338-47D0-B4CB-6FED0C42D7A0}"/>
              </a:ext>
            </a:extLst>
          </p:cNvPr>
          <p:cNvSpPr/>
          <p:nvPr/>
        </p:nvSpPr>
        <p:spPr>
          <a:xfrm>
            <a:off x="786877" y="2387406"/>
            <a:ext cx="8143722" cy="354111"/>
          </a:xfrm>
          <a:prstGeom prst="rect">
            <a:avLst/>
          </a:prstGeom>
          <a:solidFill>
            <a:srgbClr val="FFFF00">
              <a:alpha val="1000"/>
            </a:srgbClr>
          </a:solidFill>
          <a:ln w="38100">
            <a:solidFill>
              <a:srgbClr val="FF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aseline="-25000" dirty="0"/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40DF9704-C1DE-4048-B3C9-0EDB9E9E753C}"/>
              </a:ext>
            </a:extLst>
          </p:cNvPr>
          <p:cNvSpPr/>
          <p:nvPr/>
        </p:nvSpPr>
        <p:spPr>
          <a:xfrm>
            <a:off x="786877" y="3429157"/>
            <a:ext cx="8143722" cy="326676"/>
          </a:xfrm>
          <a:prstGeom prst="rect">
            <a:avLst/>
          </a:prstGeom>
          <a:solidFill>
            <a:srgbClr val="FFFF00">
              <a:alpha val="1000"/>
            </a:srgbClr>
          </a:solidFill>
          <a:ln w="38100">
            <a:solidFill>
              <a:srgbClr val="FF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aseline="-25000" dirty="0"/>
          </a:p>
        </p:txBody>
      </p:sp>
    </p:spTree>
    <p:extLst>
      <p:ext uri="{BB962C8B-B14F-4D97-AF65-F5344CB8AC3E}">
        <p14:creationId xmlns:p14="http://schemas.microsoft.com/office/powerpoint/2010/main" val="390248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3" grpId="0" animBg="1"/>
      <p:bldP spid="23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DDEF810-FBAE-4C80-B905-316331395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46">
            <a:extLst>
              <a:ext uri="{FF2B5EF4-FFF2-40B4-BE49-F238E27FC236}">
                <a16:creationId xmlns:a16="http://schemas.microsoft.com/office/drawing/2014/main" id="{FD8C7A0F-D774-4978-AA9C-7E703C2F4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344168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7">
            <a:extLst>
              <a:ext uri="{FF2B5EF4-FFF2-40B4-BE49-F238E27FC236}">
                <a16:creationId xmlns:a16="http://schemas.microsoft.com/office/drawing/2014/main" id="{61C7310A-3A42-4F75-8058-7F39E52B1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344168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7D88313-56C7-45D8-8D97-2F5CCBF99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1544897" cy="11795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FCA531B-B4EE-48E0-83E5-49CB47837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88894"/>
            <a:ext cx="10306520" cy="880730"/>
          </a:xfrm>
        </p:spPr>
        <p:txBody>
          <a:bodyPr>
            <a:normAutofit/>
          </a:bodyPr>
          <a:lstStyle/>
          <a:p>
            <a:r>
              <a:rPr lang="nl-NL" sz="4000" b="1">
                <a:solidFill>
                  <a:srgbClr val="FFFFFF"/>
                </a:solidFill>
              </a:rPr>
              <a:t>Aandachtspunten</a:t>
            </a:r>
          </a:p>
        </p:txBody>
      </p:sp>
      <p:sp>
        <p:nvSpPr>
          <p:cNvPr id="13" name="Lint: gekromd en omlaag gekanteld 12">
            <a:extLst>
              <a:ext uri="{FF2B5EF4-FFF2-40B4-BE49-F238E27FC236}">
                <a16:creationId xmlns:a16="http://schemas.microsoft.com/office/drawing/2014/main" id="{32156C70-D527-4BFD-A46E-AFCE74FAD972}"/>
              </a:ext>
            </a:extLst>
          </p:cNvPr>
          <p:cNvSpPr/>
          <p:nvPr/>
        </p:nvSpPr>
        <p:spPr>
          <a:xfrm>
            <a:off x="644660" y="2629379"/>
            <a:ext cx="11074399" cy="3493440"/>
          </a:xfrm>
          <a:prstGeom prst="ellipseRibbon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4800" b="1" i="0" u="none" strike="noStrike" kern="0" cap="none" spc="0" normalizeH="0" baseline="0" noProof="0" dirty="0">
              <a:ln>
                <a:noFill/>
              </a:ln>
              <a:solidFill>
                <a:srgbClr val="0CA69E"/>
              </a:solidFill>
              <a:effectLst/>
              <a:uLnTx/>
              <a:uFillTx/>
              <a:latin typeface="Modern Love Grunge" panose="04070805081005020601" pitchFamily="82" charset="0"/>
              <a:ea typeface="+mn-ea"/>
              <a:cs typeface="+mn-cs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686F8250-9038-40CE-9DCB-CDA7CDA563EF}"/>
              </a:ext>
            </a:extLst>
          </p:cNvPr>
          <p:cNvSpPr txBox="1"/>
          <p:nvPr/>
        </p:nvSpPr>
        <p:spPr>
          <a:xfrm rot="262112">
            <a:off x="1275356" y="3032766"/>
            <a:ext cx="22631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Gabriola" panose="04040605051002020D02" pitchFamily="82" charset="0"/>
              </a:rPr>
              <a:t>netheid </a:t>
            </a:r>
          </a:p>
          <a:p>
            <a:pPr algn="ctr"/>
            <a:r>
              <a:rPr lang="nl-NL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Gabriola" panose="04040605051002020D02" pitchFamily="82" charset="0"/>
              </a:rPr>
              <a:t>en</a:t>
            </a:r>
          </a:p>
          <a:p>
            <a:pPr algn="ctr"/>
            <a:r>
              <a:rPr lang="nl-NL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Gabriola" panose="04040605051002020D02" pitchFamily="82" charset="0"/>
              </a:rPr>
              <a:t>de</a:t>
            </a:r>
          </a:p>
          <a:p>
            <a:pPr algn="ctr"/>
            <a:r>
              <a:rPr lang="nl-NL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Gabriola" panose="04040605051002020D02" pitchFamily="82" charset="0"/>
              </a:rPr>
              <a:t>vormgeving</a:t>
            </a:r>
          </a:p>
          <a:p>
            <a:pPr algn="r"/>
            <a:endParaRPr lang="nl-NL" sz="3600" b="1" dirty="0">
              <a:solidFill>
                <a:prstClr val="black"/>
              </a:solidFill>
              <a:latin typeface="Modern Love Grunge" panose="04070805081005020601" pitchFamily="82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C7F125A7-26F0-4B0A-A1F7-A56E03687BD1}"/>
              </a:ext>
            </a:extLst>
          </p:cNvPr>
          <p:cNvSpPr txBox="1"/>
          <p:nvPr/>
        </p:nvSpPr>
        <p:spPr>
          <a:xfrm rot="21241572">
            <a:off x="8755644" y="3047284"/>
            <a:ext cx="20482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Gabriola" panose="04040605051002020D02" pitchFamily="82" charset="0"/>
              </a:rPr>
              <a:t>Gebruik</a:t>
            </a:r>
          </a:p>
          <a:p>
            <a:pPr algn="ctr"/>
            <a:r>
              <a:rPr lang="nl-NL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Gabriola" panose="04040605051002020D02" pitchFamily="82" charset="0"/>
              </a:rPr>
              <a:t>van</a:t>
            </a:r>
          </a:p>
          <a:p>
            <a:pPr algn="ctr"/>
            <a:r>
              <a:rPr lang="nl-NL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Gabriola" panose="04040605051002020D02" pitchFamily="82" charset="0"/>
              </a:rPr>
              <a:t>de</a:t>
            </a:r>
          </a:p>
          <a:p>
            <a:pPr algn="ctr"/>
            <a:r>
              <a:rPr lang="nl-NL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Gabriola" panose="04040605051002020D02" pitchFamily="82" charset="0"/>
              </a:rPr>
              <a:t>wiskunde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A8B31624-C1E9-484E-975D-5E377D16F003}"/>
              </a:ext>
            </a:extLst>
          </p:cNvPr>
          <p:cNvSpPr txBox="1"/>
          <p:nvPr/>
        </p:nvSpPr>
        <p:spPr>
          <a:xfrm>
            <a:off x="3360843" y="3590992"/>
            <a:ext cx="5752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2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Gabriola" panose="04040605051002020D02" pitchFamily="82" charset="0"/>
              </a:rPr>
              <a:t>Creativiteit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2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Gabriola" panose="04040605051002020D02" pitchFamily="82" charset="0"/>
              </a:rPr>
              <a:t>wordt beloond!!</a:t>
            </a:r>
          </a:p>
        </p:txBody>
      </p:sp>
    </p:spTree>
    <p:extLst>
      <p:ext uri="{BB962C8B-B14F-4D97-AF65-F5344CB8AC3E}">
        <p14:creationId xmlns:p14="http://schemas.microsoft.com/office/powerpoint/2010/main" val="340352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vasthouden, man, beer&#10;&#10;Automatisch gegenereerde beschrijving">
            <a:extLst>
              <a:ext uri="{FF2B5EF4-FFF2-40B4-BE49-F238E27FC236}">
                <a16:creationId xmlns:a16="http://schemas.microsoft.com/office/drawing/2014/main" id="{FE965F67-BB65-420D-82A4-156411F9C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218197" y="215900"/>
            <a:ext cx="4295714" cy="674777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4692C23-3A89-4FC1-857C-637257BDC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66357"/>
            <a:ext cx="9292255" cy="62714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244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034"/>
    </mc:Choice>
    <mc:Fallback xmlns="">
      <p:transition spd="slow" advTm="290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9C20F3E9-75BE-4FD9-B5F2-E02643FA6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nl-NL" sz="4000" b="1">
                <a:solidFill>
                  <a:srgbClr val="FFFFFF"/>
                </a:solidFill>
              </a:rPr>
              <a:t>Opdracht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D99D29-EB4E-4E6F-B72C-88B7EA51B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2400" dirty="0"/>
              <a:t>De opdracht voor wiskunde bestaat uit het maken van een vlog. </a:t>
            </a:r>
          </a:p>
          <a:p>
            <a:pPr marL="0" indent="0">
              <a:buNone/>
            </a:pPr>
            <a:r>
              <a:rPr lang="nl-NL" sz="2400" dirty="0"/>
              <a:t>Deze vlog maak je in twee- of drietallen. </a:t>
            </a:r>
          </a:p>
          <a:p>
            <a:pPr marL="0" indent="0">
              <a:buNone/>
            </a:pPr>
            <a:r>
              <a:rPr lang="nl-NL" sz="2400" dirty="0"/>
              <a:t>In overleg met je lesgevende docent is er al een onderwerp gekozen dat je gaat behandelen tijdens je vlog. </a:t>
            </a:r>
          </a:p>
          <a:p>
            <a:pPr marL="0" indent="0">
              <a:buNone/>
            </a:pPr>
            <a:r>
              <a:rPr lang="nl-NL" sz="2400" dirty="0"/>
              <a:t>Je maakt een wiskunde vlog met uitleg, waarin ook een passend praktijkvoorbeeld verwerkt moet zijn. </a:t>
            </a:r>
          </a:p>
          <a:p>
            <a:pPr marL="0" indent="0">
              <a:buNone/>
            </a:pPr>
            <a:r>
              <a:rPr lang="nl-NL" sz="2400" dirty="0"/>
              <a:t>Aan het eind van de vlog moet voor een willekeurig iemand duidelijk zijn wat jullie hebben behandeld!! </a:t>
            </a:r>
          </a:p>
        </p:txBody>
      </p:sp>
      <p:sp>
        <p:nvSpPr>
          <p:cNvPr id="24" name="Tekstballon: rechthoek met afgeronde hoeken 23">
            <a:extLst>
              <a:ext uri="{FF2B5EF4-FFF2-40B4-BE49-F238E27FC236}">
                <a16:creationId xmlns:a16="http://schemas.microsoft.com/office/drawing/2014/main" id="{33E5626F-7B1B-4793-81D2-22CB1C9B0F21}"/>
              </a:ext>
            </a:extLst>
          </p:cNvPr>
          <p:cNvSpPr/>
          <p:nvPr/>
        </p:nvSpPr>
        <p:spPr>
          <a:xfrm>
            <a:off x="1367624" y="3473236"/>
            <a:ext cx="7160098" cy="2415185"/>
          </a:xfrm>
          <a:prstGeom prst="wedgeRoundRectCallout">
            <a:avLst>
              <a:gd name="adj1" fmla="val 66755"/>
              <a:gd name="adj2" fmla="val -63479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>
                <a:solidFill>
                  <a:schemeClr val="tx1"/>
                </a:solidFill>
              </a:rPr>
              <a:t>Het woord vlog staat voor "videoblog" en verwijst (zoals de naam al zegt), naar een type blog waarvan alles videomateriaal is. </a:t>
            </a:r>
          </a:p>
          <a:p>
            <a:pPr algn="ctr"/>
            <a:r>
              <a:rPr lang="nl-NL" sz="2800" dirty="0">
                <a:solidFill>
                  <a:schemeClr val="tx1"/>
                </a:solidFill>
              </a:rPr>
              <a:t>Jullie vlog gaat over een bepaald onderwerp, wat hoort bij het vak WISKUNDE!!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611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264"/>
    </mc:Choice>
    <mc:Fallback xmlns="">
      <p:transition spd="slow" advTm="322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24" grpId="0" animBg="1"/>
      <p:bldP spid="2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034DC13-4CA6-4DDF-96D6-2C1F3CD50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B83855D-F0F4-42E8-9047-A13022476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8" name="Freeform 44">
              <a:extLst>
                <a:ext uri="{FF2B5EF4-FFF2-40B4-BE49-F238E27FC236}">
                  <a16:creationId xmlns:a16="http://schemas.microsoft.com/office/drawing/2014/main" id="{0414264F-D724-4E21-BE52-4728290DE8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45">
              <a:extLst>
                <a:ext uri="{FF2B5EF4-FFF2-40B4-BE49-F238E27FC236}">
                  <a16:creationId xmlns:a16="http://schemas.microsoft.com/office/drawing/2014/main" id="{46C077DA-0626-4B9E-9211-446361F614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46">
              <a:extLst>
                <a:ext uri="{FF2B5EF4-FFF2-40B4-BE49-F238E27FC236}">
                  <a16:creationId xmlns:a16="http://schemas.microsoft.com/office/drawing/2014/main" id="{DD1DA1AE-C234-4948-AA7F-F7EBB9FE7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47">
              <a:extLst>
                <a:ext uri="{FF2B5EF4-FFF2-40B4-BE49-F238E27FC236}">
                  <a16:creationId xmlns:a16="http://schemas.microsoft.com/office/drawing/2014/main" id="{23A78588-E013-48A0-A140-E6C9A4F387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6C9A9D1-F5E1-4455-80F2-5E0DF4256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Titel 1">
            <a:extLst>
              <a:ext uri="{FF2B5EF4-FFF2-40B4-BE49-F238E27FC236}">
                <a16:creationId xmlns:a16="http://schemas.microsoft.com/office/drawing/2014/main" id="{9C20F3E9-75BE-4FD9-B5F2-E02643FA6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nl-NL" sz="4000" b="1">
                <a:solidFill>
                  <a:srgbClr val="FFFFFF"/>
                </a:solidFill>
              </a:rPr>
              <a:t>Aanpak - 1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D99D29-EB4E-4E6F-B72C-88B7EA51B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5" y="2543175"/>
            <a:ext cx="2732322" cy="115292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2000" dirty="0"/>
              <a:t>Neem de theorie door van jouw gekozen paragraaf/onderwerp.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422C930-5A90-4E67-98D4-41503CF829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27837" r="25340" b="12045"/>
          <a:stretch/>
        </p:blipFill>
        <p:spPr>
          <a:xfrm>
            <a:off x="9786320" y="3810673"/>
            <a:ext cx="1825640" cy="25034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8C70B97-13E0-40B4-B067-B61FF82F2D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824" t="25402" r="25237" b="10233"/>
          <a:stretch/>
        </p:blipFill>
        <p:spPr>
          <a:xfrm>
            <a:off x="5583734" y="3817225"/>
            <a:ext cx="1724418" cy="25034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815E1C82-D829-4FBA-9FD0-C7D0EE16CD1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237" t="27088" r="50816" b="12842"/>
          <a:stretch/>
        </p:blipFill>
        <p:spPr>
          <a:xfrm>
            <a:off x="7576475" y="3817225"/>
            <a:ext cx="1848361" cy="25034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Rechthoek 23">
            <a:extLst>
              <a:ext uri="{FF2B5EF4-FFF2-40B4-BE49-F238E27FC236}">
                <a16:creationId xmlns:a16="http://schemas.microsoft.com/office/drawing/2014/main" id="{F1A381E5-9253-4C2A-B78C-8770E3C09A37}"/>
              </a:ext>
            </a:extLst>
          </p:cNvPr>
          <p:cNvSpPr/>
          <p:nvPr/>
        </p:nvSpPr>
        <p:spPr>
          <a:xfrm>
            <a:off x="5576631" y="3802959"/>
            <a:ext cx="1731521" cy="253201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aseline="-25000" dirty="0"/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F12C2A32-FD34-498C-947D-6C2D88222B42}"/>
              </a:ext>
            </a:extLst>
          </p:cNvPr>
          <p:cNvSpPr/>
          <p:nvPr/>
        </p:nvSpPr>
        <p:spPr>
          <a:xfrm rot="21575714">
            <a:off x="7585446" y="3796462"/>
            <a:ext cx="1830420" cy="2545902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aseline="-25000" dirty="0"/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A338DF1F-6624-4F05-978C-320A5D8B5876}"/>
              </a:ext>
            </a:extLst>
          </p:cNvPr>
          <p:cNvSpPr/>
          <p:nvPr/>
        </p:nvSpPr>
        <p:spPr>
          <a:xfrm rot="6929">
            <a:off x="9783796" y="3812533"/>
            <a:ext cx="1848258" cy="250265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aseline="-25000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98B48682-BB77-4DBB-96DE-D2D1E1B1EFD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000" t="25684" r="51132" b="12000"/>
          <a:stretch/>
        </p:blipFill>
        <p:spPr>
          <a:xfrm>
            <a:off x="3511965" y="3802958"/>
            <a:ext cx="1796343" cy="25320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Rechthoek 22">
            <a:extLst>
              <a:ext uri="{FF2B5EF4-FFF2-40B4-BE49-F238E27FC236}">
                <a16:creationId xmlns:a16="http://schemas.microsoft.com/office/drawing/2014/main" id="{61652EEC-E92C-45B3-A375-E95940E581C7}"/>
              </a:ext>
            </a:extLst>
          </p:cNvPr>
          <p:cNvSpPr/>
          <p:nvPr/>
        </p:nvSpPr>
        <p:spPr>
          <a:xfrm rot="21598282">
            <a:off x="3512597" y="3802509"/>
            <a:ext cx="1795078" cy="2532908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aseline="-25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511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264"/>
    </mc:Choice>
    <mc:Fallback xmlns="">
      <p:transition spd="slow" advTm="322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8" grpId="0" animBg="1"/>
      <p:bldP spid="28" grpId="1" animBg="1"/>
      <p:bldP spid="23" grpId="0" animBg="1"/>
      <p:bldP spid="2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799709F6-819A-4A9B-B299-52B516DA20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DE956BBB-7B91-4BF1-8CC5-4F1F5C3E0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80" name="Freeform 44">
              <a:extLst>
                <a:ext uri="{FF2B5EF4-FFF2-40B4-BE49-F238E27FC236}">
                  <a16:creationId xmlns:a16="http://schemas.microsoft.com/office/drawing/2014/main" id="{331C4F13-3AB4-4BD8-B1A2-76809863E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45">
              <a:extLst>
                <a:ext uri="{FF2B5EF4-FFF2-40B4-BE49-F238E27FC236}">
                  <a16:creationId xmlns:a16="http://schemas.microsoft.com/office/drawing/2014/main" id="{52D8231F-00FF-4EE0-B405-28CC397CF0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46">
              <a:extLst>
                <a:ext uri="{FF2B5EF4-FFF2-40B4-BE49-F238E27FC236}">
                  <a16:creationId xmlns:a16="http://schemas.microsoft.com/office/drawing/2014/main" id="{C80BB271-C270-4FB5-B9F1-D81F239ED0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47">
              <a:extLst>
                <a:ext uri="{FF2B5EF4-FFF2-40B4-BE49-F238E27FC236}">
                  <a16:creationId xmlns:a16="http://schemas.microsoft.com/office/drawing/2014/main" id="{1BDA5F0C-5FEC-4DA5-A154-3EC7AA6900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E342B9BC-62E1-4F01-AE2D-4143126BE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Titel 1">
            <a:extLst>
              <a:ext uri="{FF2B5EF4-FFF2-40B4-BE49-F238E27FC236}">
                <a16:creationId xmlns:a16="http://schemas.microsoft.com/office/drawing/2014/main" id="{9C20F3E9-75BE-4FD9-B5F2-E02643FA6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nl-NL" sz="4000" b="1">
                <a:solidFill>
                  <a:srgbClr val="FFFFFF"/>
                </a:solidFill>
              </a:rPr>
              <a:t>Aanpak - 2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D99D29-EB4E-4E6F-B72C-88B7EA51B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543175"/>
            <a:ext cx="3385635" cy="154145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2000" dirty="0"/>
              <a:t>Zoek aanvullende informatie en passende voorbeelden.</a:t>
            </a:r>
          </a:p>
          <a:p>
            <a:pPr marL="0" indent="0">
              <a:buNone/>
            </a:pPr>
            <a:r>
              <a:rPr lang="nl-NL" sz="2000" dirty="0"/>
              <a:t>(leerwerkboek, YouTube, Google)</a:t>
            </a:r>
          </a:p>
        </p:txBody>
      </p:sp>
      <p:pic>
        <p:nvPicPr>
          <p:cNvPr id="1028" name="Picture 4" descr="Getal &amp;amp; Ruimte 12e ed vmbo-b 3 leerwerkboeken + online">
            <a:extLst>
              <a:ext uri="{FF2B5EF4-FFF2-40B4-BE49-F238E27FC236}">
                <a16:creationId xmlns:a16="http://schemas.microsoft.com/office/drawing/2014/main" id="{DC218459-9040-4E34-ABB3-8EA69E988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6639" y="2676772"/>
            <a:ext cx="2650372" cy="304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Zo verwijder jij zelf gegevens uit Google -Geelkerken &amp;amp; Geelkerken Advocaten">
            <a:extLst>
              <a:ext uri="{FF2B5EF4-FFF2-40B4-BE49-F238E27FC236}">
                <a16:creationId xmlns:a16="http://schemas.microsoft.com/office/drawing/2014/main" id="{B54A1971-8919-4BCB-8311-3E2D4742E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7032" y="2754188"/>
            <a:ext cx="2657430" cy="108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YouTube biedt ruimte aan &amp;#39;onafhankelijke&amp;#39; nieuwsmakers - inct">
            <a:extLst>
              <a:ext uri="{FF2B5EF4-FFF2-40B4-BE49-F238E27FC236}">
                <a16:creationId xmlns:a16="http://schemas.microsoft.com/office/drawing/2014/main" id="{A3BABF45-C066-4612-911F-9008874FE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600000">
            <a:off x="8087033" y="4341478"/>
            <a:ext cx="2661014" cy="1496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420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264"/>
    </mc:Choice>
    <mc:Fallback xmlns="">
      <p:transition spd="slow" advTm="3226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D38EE57-B708-47C9-A4A4-E25F09FAB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7A28182-58A5-4DBB-8F64-BD944BCA8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6" name="Freeform 44">
              <a:extLst>
                <a:ext uri="{FF2B5EF4-FFF2-40B4-BE49-F238E27FC236}">
                  <a16:creationId xmlns:a16="http://schemas.microsoft.com/office/drawing/2014/main" id="{E4A9080E-7BA6-45FC-8677-8B9D5F4DA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5">
              <a:extLst>
                <a:ext uri="{FF2B5EF4-FFF2-40B4-BE49-F238E27FC236}">
                  <a16:creationId xmlns:a16="http://schemas.microsoft.com/office/drawing/2014/main" id="{2163D516-75D4-4DE0-AC27-63719125A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46">
              <a:extLst>
                <a:ext uri="{FF2B5EF4-FFF2-40B4-BE49-F238E27FC236}">
                  <a16:creationId xmlns:a16="http://schemas.microsoft.com/office/drawing/2014/main" id="{E74A26A5-C23A-46D4-B0FF-155FB3834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47">
              <a:extLst>
                <a:ext uri="{FF2B5EF4-FFF2-40B4-BE49-F238E27FC236}">
                  <a16:creationId xmlns:a16="http://schemas.microsoft.com/office/drawing/2014/main" id="{08E0243F-1062-43C6-AD04-130DFF668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4C5517B-1B0F-47AA-93A5-367189969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Titel 1">
            <a:extLst>
              <a:ext uri="{FF2B5EF4-FFF2-40B4-BE49-F238E27FC236}">
                <a16:creationId xmlns:a16="http://schemas.microsoft.com/office/drawing/2014/main" id="{9C20F3E9-75BE-4FD9-B5F2-E02643FA6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nl-NL" sz="4000" b="1" dirty="0">
                <a:solidFill>
                  <a:srgbClr val="FFFFFF"/>
                </a:solidFill>
              </a:rPr>
              <a:t>Aanpak - 3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D99D29-EB4E-4E6F-B72C-88B7EA51B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b="0" dirty="0">
                <a:effectLst/>
              </a:rPr>
              <a:t>Maak een plan van aanpak.</a:t>
            </a:r>
          </a:p>
          <a:p>
            <a:pPr marL="0" indent="0">
              <a:buNone/>
            </a:pPr>
            <a:r>
              <a:rPr lang="nl-NL" sz="2400" dirty="0"/>
              <a:t>Maak</a:t>
            </a:r>
            <a:r>
              <a:rPr lang="nl-NL" sz="2400" b="0" dirty="0">
                <a:effectLst/>
              </a:rPr>
              <a:t> daarbij gebruik van </a:t>
            </a:r>
            <a:r>
              <a:rPr lang="nl-NL" sz="2400" b="1" i="1" dirty="0">
                <a:effectLst/>
              </a:rPr>
              <a:t>bijlage 1.</a:t>
            </a:r>
            <a:r>
              <a:rPr lang="nl-NL" sz="2400" b="0" dirty="0">
                <a:effectLst/>
              </a:rPr>
              <a:t> </a:t>
            </a:r>
            <a:endParaRPr lang="nl-NL" sz="2400" dirty="0"/>
          </a:p>
        </p:txBody>
      </p:sp>
      <p:pic>
        <p:nvPicPr>
          <p:cNvPr id="21" name="Picture 8">
            <a:extLst>
              <a:ext uri="{FF2B5EF4-FFF2-40B4-BE49-F238E27FC236}">
                <a16:creationId xmlns:a16="http://schemas.microsoft.com/office/drawing/2014/main" id="{F25EC26F-EA44-4AC3-A66C-E49272AF8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031" y="2494450"/>
            <a:ext cx="4991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106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264"/>
    </mc:Choice>
    <mc:Fallback xmlns="">
      <p:transition spd="slow" advTm="3226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F8BEAEB7-204D-43C6-B6A3-76C9D8566E82}"/>
              </a:ext>
            </a:extLst>
          </p:cNvPr>
          <p:cNvSpPr/>
          <p:nvPr/>
        </p:nvSpPr>
        <p:spPr>
          <a:xfrm>
            <a:off x="0" y="0"/>
            <a:ext cx="12192000" cy="66868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Flowchart: Document 12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9C20F3E9-75BE-4FD9-B5F2-E02643FA6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Bijlage</a:t>
            </a:r>
            <a: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1 </a:t>
            </a:r>
            <a:b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plan van </a:t>
            </a:r>
            <a:r>
              <a:rPr lang="en-US" sz="32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aanpak</a:t>
            </a:r>
            <a:endParaRPr lang="en-US" sz="32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CCF6A867-C580-4EA7-A872-3F4A41EA98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961700"/>
              </p:ext>
            </p:extLst>
          </p:nvPr>
        </p:nvGraphicFramePr>
        <p:xfrm>
          <a:off x="4424889" y="5239"/>
          <a:ext cx="7768168" cy="6492595"/>
        </p:xfrm>
        <a:graphic>
          <a:graphicData uri="http://schemas.openxmlformats.org/drawingml/2006/table">
            <a:tbl>
              <a:tblPr firstRow="1" firstCol="1" bandRow="1">
                <a:noFill/>
                <a:tableStyleId>{5C22544A-7EE6-4342-B048-85BDC9FD1C3A}</a:tableStyleId>
              </a:tblPr>
              <a:tblGrid>
                <a:gridCol w="773009">
                  <a:extLst>
                    <a:ext uri="{9D8B030D-6E8A-4147-A177-3AD203B41FA5}">
                      <a16:colId xmlns:a16="http://schemas.microsoft.com/office/drawing/2014/main" val="182754661"/>
                    </a:ext>
                  </a:extLst>
                </a:gridCol>
                <a:gridCol w="5506928">
                  <a:extLst>
                    <a:ext uri="{9D8B030D-6E8A-4147-A177-3AD203B41FA5}">
                      <a16:colId xmlns:a16="http://schemas.microsoft.com/office/drawing/2014/main" val="1357507550"/>
                    </a:ext>
                  </a:extLst>
                </a:gridCol>
                <a:gridCol w="547366">
                  <a:extLst>
                    <a:ext uri="{9D8B030D-6E8A-4147-A177-3AD203B41FA5}">
                      <a16:colId xmlns:a16="http://schemas.microsoft.com/office/drawing/2014/main" val="4073360356"/>
                    </a:ext>
                  </a:extLst>
                </a:gridCol>
                <a:gridCol w="940865">
                  <a:extLst>
                    <a:ext uri="{9D8B030D-6E8A-4147-A177-3AD203B41FA5}">
                      <a16:colId xmlns:a16="http://schemas.microsoft.com/office/drawing/2014/main" val="2321525312"/>
                    </a:ext>
                  </a:extLst>
                </a:gridCol>
              </a:tblGrid>
              <a:tr h="356001">
                <a:tc>
                  <a:txBody>
                    <a:bodyPr/>
                    <a:lstStyle/>
                    <a:p>
                      <a:pPr fontAlgn="base"/>
                      <a:r>
                        <a:rPr lang="nl-NL" sz="1800" b="0" cap="none" spc="60">
                          <a:solidFill>
                            <a:schemeClr val="bg1"/>
                          </a:solidFill>
                          <a:effectLst/>
                        </a:rPr>
                        <a:t>Stap</a:t>
                      </a:r>
                      <a:endParaRPr lang="nl-NL" sz="1800" b="0" cap="none" spc="6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12" marR="29512" marT="8057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nl-NL" sz="1800" b="0" cap="none" spc="60">
                          <a:solidFill>
                            <a:schemeClr val="bg1"/>
                          </a:solidFill>
                          <a:effectLst/>
                        </a:rPr>
                        <a:t>Omschrijving</a:t>
                      </a:r>
                      <a:endParaRPr lang="nl-NL" sz="1800" b="0" cap="none" spc="6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12" marR="29512" marT="8057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nl-NL" sz="1800" b="0" cap="none" spc="6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nl-NL" sz="1800" b="0" cap="none" spc="6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12" marR="29512" marT="8057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nl-NL" sz="1800" b="0" cap="none" spc="60">
                          <a:solidFill>
                            <a:schemeClr val="bg1"/>
                          </a:solidFill>
                          <a:effectLst/>
                        </a:rPr>
                        <a:t>Check</a:t>
                      </a:r>
                      <a:endParaRPr lang="nl-NL" sz="1800" b="0" cap="none" spc="6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12" marR="29512" marT="8057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284477"/>
                  </a:ext>
                </a:extLst>
              </a:tr>
              <a:tr h="531084">
                <a:tc>
                  <a:txBody>
                    <a:bodyPr/>
                    <a:lstStyle/>
                    <a:p>
                      <a:pPr fontAlgn="base"/>
                      <a:r>
                        <a:rPr lang="nl-NL" sz="1600" b="1" cap="none" spc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nl-NL" sz="16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12" marR="29512" marT="80575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nl-NL" sz="1600" cap="none" spc="0">
                          <a:solidFill>
                            <a:schemeClr val="tx1"/>
                          </a:solidFill>
                          <a:effectLst/>
                        </a:rPr>
                        <a:t>Neem theorie door van het gekozen onderwerp.</a:t>
                      </a:r>
                    </a:p>
                    <a:p>
                      <a:pPr fontAlgn="base"/>
                      <a:r>
                        <a:rPr lang="nl-NL" sz="1600" cap="none" spc="0">
                          <a:solidFill>
                            <a:schemeClr val="tx1"/>
                          </a:solidFill>
                          <a:effectLst/>
                        </a:rPr>
                        <a:t>(Welk onderwerp?)</a:t>
                      </a:r>
                      <a:endParaRPr lang="nl-NL" sz="16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12" marR="29512" marT="80575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nl-NL" sz="16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6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12" marR="29512" marT="80575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nl-NL" sz="16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6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12" marR="29512" marT="80575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5098092"/>
                  </a:ext>
                </a:extLst>
              </a:tr>
              <a:tr h="531084">
                <a:tc>
                  <a:txBody>
                    <a:bodyPr/>
                    <a:lstStyle/>
                    <a:p>
                      <a:pPr fontAlgn="base"/>
                      <a:r>
                        <a:rPr lang="nl-NL" sz="1600" b="1" cap="none" spc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nl-NL" sz="16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12" marR="29512" marT="80575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nl-NL" sz="1600" cap="none" spc="0">
                          <a:solidFill>
                            <a:schemeClr val="tx1"/>
                          </a:solidFill>
                          <a:effectLst/>
                        </a:rPr>
                        <a:t>Zoek aanvullende informatie en passende voorbeelden. </a:t>
                      </a:r>
                    </a:p>
                    <a:p>
                      <a:pPr fontAlgn="base"/>
                      <a:r>
                        <a:rPr lang="nl-NL" sz="16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6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12" marR="29512" marT="80575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nl-NL" sz="16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6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12" marR="29512" marT="80575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nl-NL" sz="16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6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12" marR="29512" marT="80575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94919"/>
                  </a:ext>
                </a:extLst>
              </a:tr>
              <a:tr h="735347">
                <a:tc>
                  <a:txBody>
                    <a:bodyPr/>
                    <a:lstStyle/>
                    <a:p>
                      <a:pPr fontAlgn="base"/>
                      <a:r>
                        <a:rPr lang="nl-NL" sz="1600" b="1" cap="none" spc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nl-NL" sz="16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12" marR="29512" marT="80575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nl-N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Verdeel het werk onder de groepsleden </a:t>
                      </a:r>
                    </a:p>
                    <a:p>
                      <a:pPr fontAlgn="base"/>
                      <a:r>
                        <a:rPr lang="nl-N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(Wie doet wat?)</a:t>
                      </a:r>
                    </a:p>
                    <a:p>
                      <a:pPr fontAlgn="base"/>
                      <a:r>
                        <a:rPr lang="nl-N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6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12" marR="29512" marT="80575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nl-NL" sz="16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6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12" marR="29512" marT="80575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nl-NL" sz="16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6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12" marR="29512" marT="80575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6760902"/>
                  </a:ext>
                </a:extLst>
              </a:tr>
              <a:tr h="531084">
                <a:tc>
                  <a:txBody>
                    <a:bodyPr/>
                    <a:lstStyle/>
                    <a:p>
                      <a:pPr fontAlgn="base"/>
                      <a:r>
                        <a:rPr lang="nl-NL" sz="1600" b="1" cap="none" spc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nl-NL" sz="16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12" marR="29512" marT="80575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nl-NL" sz="1600" cap="none" spc="0">
                          <a:solidFill>
                            <a:schemeClr val="tx1"/>
                          </a:solidFill>
                          <a:effectLst/>
                        </a:rPr>
                        <a:t>Maak een planning van de tijdsduur van de wiskunde-vlog</a:t>
                      </a:r>
                    </a:p>
                    <a:p>
                      <a:pPr fontAlgn="base"/>
                      <a:r>
                        <a:rPr lang="nl-NL" sz="16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6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12" marR="29512" marT="80575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nl-NL" sz="16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6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12" marR="29512" marT="80575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nl-NL" sz="16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6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12" marR="29512" marT="80575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809697"/>
                  </a:ext>
                </a:extLst>
              </a:tr>
              <a:tr h="735347">
                <a:tc>
                  <a:txBody>
                    <a:bodyPr/>
                    <a:lstStyle/>
                    <a:p>
                      <a:pPr fontAlgn="base"/>
                      <a:r>
                        <a:rPr lang="nl-NL" sz="1600" b="1" cap="none" spc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nl-NL" sz="16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12" marR="29512" marT="80575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nl-NL" sz="1600" cap="none" spc="0">
                          <a:solidFill>
                            <a:schemeClr val="tx1"/>
                          </a:solidFill>
                          <a:effectLst/>
                        </a:rPr>
                        <a:t>Is iedereen in beeld?</a:t>
                      </a:r>
                    </a:p>
                    <a:p>
                      <a:pPr fontAlgn="base"/>
                      <a:r>
                        <a:rPr lang="nl-NL" sz="1600" cap="none" spc="0">
                          <a:solidFill>
                            <a:schemeClr val="tx1"/>
                          </a:solidFill>
                          <a:effectLst/>
                        </a:rPr>
                        <a:t>(Controle)</a:t>
                      </a:r>
                    </a:p>
                    <a:p>
                      <a:pPr fontAlgn="base"/>
                      <a:r>
                        <a:rPr lang="nl-NL" sz="16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6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12" marR="29512" marT="80575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nl-NL" sz="16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6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12" marR="29512" marT="80575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nl-NL" sz="16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6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12" marR="29512" marT="80575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550564"/>
                  </a:ext>
                </a:extLst>
              </a:tr>
              <a:tr h="939609">
                <a:tc>
                  <a:txBody>
                    <a:bodyPr/>
                    <a:lstStyle/>
                    <a:p>
                      <a:pPr fontAlgn="base"/>
                      <a:r>
                        <a:rPr lang="nl-NL" sz="1600" b="1" cap="none" spc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nl-NL" sz="16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12" marR="29512" marT="80575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nl-N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Wordt alle theorie goed uitgelegd?</a:t>
                      </a:r>
                    </a:p>
                    <a:p>
                      <a:pPr fontAlgn="base"/>
                      <a:r>
                        <a:rPr lang="nl-N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(Controle)</a:t>
                      </a:r>
                    </a:p>
                    <a:p>
                      <a:pPr fontAlgn="base"/>
                      <a:r>
                        <a:rPr lang="nl-N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6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12" marR="29512" marT="80575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nl-NL" sz="16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6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12" marR="29512" marT="80575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nl-NL" sz="16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6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12" marR="29512" marT="80575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4404229"/>
                  </a:ext>
                </a:extLst>
              </a:tr>
              <a:tr h="1143872">
                <a:tc>
                  <a:txBody>
                    <a:bodyPr/>
                    <a:lstStyle/>
                    <a:p>
                      <a:pPr fontAlgn="base"/>
                      <a:r>
                        <a:rPr lang="nl-NL" sz="1600" b="1" cap="none" spc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nl-NL" sz="16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12" marR="29512" marT="80575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nl-N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Is er een ook voorbeeld-opgave gemaakt, gekoppeld met de praktijk?</a:t>
                      </a:r>
                    </a:p>
                    <a:p>
                      <a:pPr fontAlgn="base"/>
                      <a:r>
                        <a:rPr lang="nl-N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Is deze vervolgens ook goed uitgelegd?</a:t>
                      </a:r>
                    </a:p>
                    <a:p>
                      <a:pPr fontAlgn="base"/>
                      <a:r>
                        <a:rPr lang="nl-N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 (Controle)</a:t>
                      </a:r>
                    </a:p>
                    <a:p>
                      <a:pPr fontAlgn="base"/>
                      <a:r>
                        <a:rPr lang="nl-N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6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12" marR="29512" marT="80575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nl-NL" sz="16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6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12" marR="29512" marT="80575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nl-NL" sz="16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6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12" marR="29512" marT="80575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1957783"/>
                  </a:ext>
                </a:extLst>
              </a:tr>
              <a:tr h="531084">
                <a:tc>
                  <a:txBody>
                    <a:bodyPr/>
                    <a:lstStyle/>
                    <a:p>
                      <a:pPr fontAlgn="base"/>
                      <a:r>
                        <a:rPr lang="nl-NL" sz="1600" b="1" cap="none" spc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nl-NL" sz="16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12" marR="29512" marT="80575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nl-NL" sz="1600" cap="none" spc="0">
                          <a:solidFill>
                            <a:schemeClr val="tx1"/>
                          </a:solidFill>
                          <a:effectLst/>
                        </a:rPr>
                        <a:t>Is de vlog ingeleverd?</a:t>
                      </a:r>
                    </a:p>
                    <a:p>
                      <a:pPr fontAlgn="base"/>
                      <a:r>
                        <a:rPr lang="nl-NL" sz="1600" cap="none" spc="0">
                          <a:solidFill>
                            <a:schemeClr val="tx1"/>
                          </a:solidFill>
                          <a:effectLst/>
                        </a:rPr>
                        <a:t>(uiterlijk 3 december om 12:00)</a:t>
                      </a:r>
                      <a:endParaRPr lang="nl-NL" sz="16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12" marR="29512" marT="80575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nl-NL" sz="16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6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12" marR="29512" marT="80575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nl-N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6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12" marR="29512" marT="80575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092059"/>
                  </a:ext>
                </a:extLst>
              </a:tr>
            </a:tbl>
          </a:graphicData>
        </a:graphic>
      </p:graphicFrame>
      <p:sp>
        <p:nvSpPr>
          <p:cNvPr id="27" name="Rechthoek 26">
            <a:extLst>
              <a:ext uri="{FF2B5EF4-FFF2-40B4-BE49-F238E27FC236}">
                <a16:creationId xmlns:a16="http://schemas.microsoft.com/office/drawing/2014/main" id="{1708937F-FC4B-4E2B-9888-A620B0407636}"/>
              </a:ext>
            </a:extLst>
          </p:cNvPr>
          <p:cNvSpPr/>
          <p:nvPr/>
        </p:nvSpPr>
        <p:spPr>
          <a:xfrm>
            <a:off x="4424888" y="360166"/>
            <a:ext cx="7767111" cy="568787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aseline="-25000" dirty="0"/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1BBE72CA-BC22-433E-AFD1-BD7C74C0A6E3}"/>
              </a:ext>
            </a:extLst>
          </p:cNvPr>
          <p:cNvSpPr/>
          <p:nvPr/>
        </p:nvSpPr>
        <p:spPr>
          <a:xfrm>
            <a:off x="4423831" y="947077"/>
            <a:ext cx="7769226" cy="538823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aseline="-25000" dirty="0"/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47336F8E-9449-488C-B491-5BE3FFDA1A5B}"/>
              </a:ext>
            </a:extLst>
          </p:cNvPr>
          <p:cNvSpPr/>
          <p:nvPr/>
        </p:nvSpPr>
        <p:spPr>
          <a:xfrm>
            <a:off x="4424889" y="1485901"/>
            <a:ext cx="7767110" cy="8382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aseline="-25000" dirty="0"/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BFC1A2F6-3453-4A16-9B5A-22EE73228100}"/>
              </a:ext>
            </a:extLst>
          </p:cNvPr>
          <p:cNvSpPr/>
          <p:nvPr/>
        </p:nvSpPr>
        <p:spPr>
          <a:xfrm>
            <a:off x="4422247" y="2324101"/>
            <a:ext cx="7767110" cy="538823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aseline="-25000" dirty="0"/>
              <a:t>v</a:t>
            </a:r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94D9D340-59CB-4141-ADB2-25F51DE84139}"/>
              </a:ext>
            </a:extLst>
          </p:cNvPr>
          <p:cNvSpPr/>
          <p:nvPr/>
        </p:nvSpPr>
        <p:spPr>
          <a:xfrm>
            <a:off x="4422247" y="2862924"/>
            <a:ext cx="7767110" cy="8382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aseline="-25000" dirty="0"/>
              <a:t>v</a:t>
            </a:r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E96C3AC0-B535-4987-89EA-B8D514D4BDB5}"/>
              </a:ext>
            </a:extLst>
          </p:cNvPr>
          <p:cNvSpPr/>
          <p:nvPr/>
        </p:nvSpPr>
        <p:spPr>
          <a:xfrm>
            <a:off x="4422247" y="3693848"/>
            <a:ext cx="7767110" cy="94911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aseline="-25000" dirty="0"/>
              <a:t>v</a:t>
            </a:r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303BFE77-99C7-4073-8841-76F644FC55B2}"/>
              </a:ext>
            </a:extLst>
          </p:cNvPr>
          <p:cNvSpPr/>
          <p:nvPr/>
        </p:nvSpPr>
        <p:spPr>
          <a:xfrm>
            <a:off x="4425947" y="4661087"/>
            <a:ext cx="7767110" cy="124983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aseline="-25000" dirty="0"/>
              <a:t>v</a:t>
            </a:r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65A3E8D9-CF85-4DB8-9A3B-4FFF3559C83B}"/>
              </a:ext>
            </a:extLst>
          </p:cNvPr>
          <p:cNvSpPr/>
          <p:nvPr/>
        </p:nvSpPr>
        <p:spPr>
          <a:xfrm>
            <a:off x="4425947" y="5890947"/>
            <a:ext cx="7767110" cy="625011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aseline="-25000" dirty="0"/>
              <a:t>v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630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264"/>
    </mc:Choice>
    <mc:Fallback xmlns="">
      <p:transition spd="slow" advTm="322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D38EE57-B708-47C9-A4A4-E25F09FAB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7A28182-58A5-4DBB-8F64-BD944BCA8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74" name="Freeform 44">
              <a:extLst>
                <a:ext uri="{FF2B5EF4-FFF2-40B4-BE49-F238E27FC236}">
                  <a16:creationId xmlns:a16="http://schemas.microsoft.com/office/drawing/2014/main" id="{E4A9080E-7BA6-45FC-8677-8B9D5F4DA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5">
              <a:extLst>
                <a:ext uri="{FF2B5EF4-FFF2-40B4-BE49-F238E27FC236}">
                  <a16:creationId xmlns:a16="http://schemas.microsoft.com/office/drawing/2014/main" id="{2163D516-75D4-4DE0-AC27-63719125A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46">
              <a:extLst>
                <a:ext uri="{FF2B5EF4-FFF2-40B4-BE49-F238E27FC236}">
                  <a16:creationId xmlns:a16="http://schemas.microsoft.com/office/drawing/2014/main" id="{E74A26A5-C23A-46D4-B0FF-155FB3834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47">
              <a:extLst>
                <a:ext uri="{FF2B5EF4-FFF2-40B4-BE49-F238E27FC236}">
                  <a16:creationId xmlns:a16="http://schemas.microsoft.com/office/drawing/2014/main" id="{08E0243F-1062-43C6-AD04-130DFF668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94C5517B-1B0F-47AA-93A5-367189969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Titel 1">
            <a:extLst>
              <a:ext uri="{FF2B5EF4-FFF2-40B4-BE49-F238E27FC236}">
                <a16:creationId xmlns:a16="http://schemas.microsoft.com/office/drawing/2014/main" id="{9C20F3E9-75BE-4FD9-B5F2-E02643FA6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nl-NL" sz="4000" b="1" dirty="0">
                <a:solidFill>
                  <a:srgbClr val="FFFFFF"/>
                </a:solidFill>
              </a:rPr>
              <a:t>Aanpak - 4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D99D29-EB4E-4E6F-B72C-88B7EA51B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nl-NL" sz="2400" b="0" dirty="0">
                <a:effectLst/>
              </a:rPr>
              <a:t>Laat je plan van aanpak goedkeuren door de docent die aanwezig is.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nl-NL" sz="2400" dirty="0">
                <a:ea typeface="Arial" panose="020B0604020202020204" pitchFamily="34" charset="0"/>
                <a:cs typeface="Times New Roman" panose="02020603050405020304" pitchFamily="18" charset="0"/>
              </a:rPr>
              <a:t>Nu kun je starten met het maken van een vlog!</a:t>
            </a:r>
            <a:endParaRPr lang="nl-NL" sz="24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E9DB1461-64B1-4803-943B-678D8B9CA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543175"/>
            <a:ext cx="4864471" cy="37914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961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264"/>
    </mc:Choice>
    <mc:Fallback xmlns="">
      <p:transition spd="slow" advTm="32264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D99D29-EB4E-4E6F-B72C-88B7EA51B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627415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nl-NL" sz="2400" dirty="0"/>
              <a:t>M</a:t>
            </a:r>
            <a:r>
              <a:rPr lang="nl-NL" sz="2400" b="0" dirty="0">
                <a:effectLst/>
              </a:rPr>
              <a:t>aak de vlog!</a:t>
            </a:r>
            <a:endParaRPr lang="nl-NL" sz="2400" b="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0">
            <a:extLst>
              <a:ext uri="{FF2B5EF4-FFF2-40B4-BE49-F238E27FC236}">
                <a16:creationId xmlns:a16="http://schemas.microsoft.com/office/drawing/2014/main" id="{8F91ADC3-F815-4E57-B12A-2F4054FBA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276" y="2573067"/>
            <a:ext cx="4865624" cy="364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el 1">
            <a:extLst>
              <a:ext uri="{FF2B5EF4-FFF2-40B4-BE49-F238E27FC236}">
                <a16:creationId xmlns:a16="http://schemas.microsoft.com/office/drawing/2014/main" id="{B211B96E-6C7F-4264-BA57-F59ABB288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nl-NL" sz="4000" b="1" dirty="0">
                <a:solidFill>
                  <a:srgbClr val="FFFFFF"/>
                </a:solidFill>
              </a:rPr>
              <a:t>Aanpak - 5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999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264"/>
    </mc:Choice>
    <mc:Fallback xmlns="">
      <p:transition spd="slow" advTm="32264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D99D29-EB4E-4E6F-B72C-88B7EA51B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7"/>
            <a:ext cx="4004476" cy="1541457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nl-NL" sz="2400" b="0" dirty="0">
                <a:effectLst/>
              </a:rPr>
              <a:t>Controleer aan de hand van het </a:t>
            </a:r>
            <a:r>
              <a:rPr lang="nl-NL" sz="2400" b="1" i="1" dirty="0">
                <a:effectLst/>
              </a:rPr>
              <a:t>beoordelingsformulier</a:t>
            </a:r>
            <a:r>
              <a:rPr lang="nl-NL" sz="2400" b="0" dirty="0">
                <a:effectLst/>
              </a:rPr>
              <a:t> of jullie vlog aan de norm voldoet.</a:t>
            </a: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0E1A50E0-1510-439D-80E6-C318B0505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031" y="2494450"/>
            <a:ext cx="4991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el 1">
            <a:extLst>
              <a:ext uri="{FF2B5EF4-FFF2-40B4-BE49-F238E27FC236}">
                <a16:creationId xmlns:a16="http://schemas.microsoft.com/office/drawing/2014/main" id="{1FB29CB7-FC23-4C98-83C8-68237ABC5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nl-NL" sz="4000" b="1" dirty="0">
                <a:solidFill>
                  <a:srgbClr val="FFFFFF"/>
                </a:solidFill>
              </a:rPr>
              <a:t>Aanpak - 6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339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264"/>
    </mc:Choice>
    <mc:Fallback xmlns="">
      <p:transition spd="slow" advTm="32264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0F6754C1A65C44B8EA455FD097AF6A" ma:contentTypeVersion="12" ma:contentTypeDescription="Een nieuw document maken." ma:contentTypeScope="" ma:versionID="d36d70a5899133ae4719ca2327988728">
  <xsd:schema xmlns:xsd="http://www.w3.org/2001/XMLSchema" xmlns:xs="http://www.w3.org/2001/XMLSchema" xmlns:p="http://schemas.microsoft.com/office/2006/metadata/properties" xmlns:ns2="dc372a19-e184-459a-a1e4-64b909f15819" xmlns:ns3="c0dcfdb0-32c2-40cc-b7af-bd89b0e359d1" targetNamespace="http://schemas.microsoft.com/office/2006/metadata/properties" ma:root="true" ma:fieldsID="f9333d098f83f700075ad25906753716" ns2:_="" ns3:_="">
    <xsd:import namespace="dc372a19-e184-459a-a1e4-64b909f15819"/>
    <xsd:import namespace="c0dcfdb0-32c2-40cc-b7af-bd89b0e359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372a19-e184-459a-a1e4-64b909f158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dcfdb0-32c2-40cc-b7af-bd89b0e359d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7124F16-26EA-4A33-8287-670EF723DAFF}"/>
</file>

<file path=customXml/itemProps2.xml><?xml version="1.0" encoding="utf-8"?>
<ds:datastoreItem xmlns:ds="http://schemas.openxmlformats.org/officeDocument/2006/customXml" ds:itemID="{E0631A07-D790-4AA7-8504-498690404F0B}"/>
</file>

<file path=customXml/itemProps3.xml><?xml version="1.0" encoding="utf-8"?>
<ds:datastoreItem xmlns:ds="http://schemas.openxmlformats.org/officeDocument/2006/customXml" ds:itemID="{2107D531-99B1-483C-AA24-3DB03765B3FD}"/>
</file>

<file path=docProps/app.xml><?xml version="1.0" encoding="utf-8"?>
<Properties xmlns="http://schemas.openxmlformats.org/officeDocument/2006/extended-properties" xmlns:vt="http://schemas.openxmlformats.org/officeDocument/2006/docPropsVTypes">
  <TotalTime>1749</TotalTime>
  <Words>489</Words>
  <Application>Microsoft Office PowerPoint</Application>
  <PresentationFormat>Breedbeeld</PresentationFormat>
  <Paragraphs>114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Gabriola</vt:lpstr>
      <vt:lpstr>Modern Love Grunge</vt:lpstr>
      <vt:lpstr>Times New Roman</vt:lpstr>
      <vt:lpstr>Office Theme</vt:lpstr>
      <vt:lpstr>WISKUNDE</vt:lpstr>
      <vt:lpstr>Opdracht</vt:lpstr>
      <vt:lpstr>Aanpak - 1</vt:lpstr>
      <vt:lpstr>Aanpak - 2</vt:lpstr>
      <vt:lpstr>Aanpak - 3</vt:lpstr>
      <vt:lpstr>Bijlage 1  plan van aanpak</vt:lpstr>
      <vt:lpstr>Aanpak - 4</vt:lpstr>
      <vt:lpstr>Aanpak - 5</vt:lpstr>
      <vt:lpstr>Aanpak - 6</vt:lpstr>
      <vt:lpstr>beoordelingsformulier</vt:lpstr>
      <vt:lpstr>beoordelingsformulier</vt:lpstr>
      <vt:lpstr>Aanpak - 7</vt:lpstr>
      <vt:lpstr>Nog even samenvattend…</vt:lpstr>
      <vt:lpstr>Aandachtspunten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WISKUNDE</dc:title>
  <dc:creator>Waltmann, H (Hugo)</dc:creator>
  <cp:lastModifiedBy>Waltmann, H (Hugo)</cp:lastModifiedBy>
  <cp:revision>66</cp:revision>
  <dcterms:created xsi:type="dcterms:W3CDTF">2020-05-12T15:17:35Z</dcterms:created>
  <dcterms:modified xsi:type="dcterms:W3CDTF">2021-11-24T11:12:19Z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0x010100E70F6754C1A65C44B8EA455FD097AF6A</vt:lpwstr>
  </property>
</Properties>
</file>